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80" r:id="rId3"/>
    <p:sldId id="276" r:id="rId4"/>
    <p:sldId id="277" r:id="rId5"/>
    <p:sldId id="257" r:id="rId6"/>
    <p:sldId id="258" r:id="rId7"/>
    <p:sldId id="259" r:id="rId8"/>
    <p:sldId id="260" r:id="rId9"/>
    <p:sldId id="281" r:id="rId10"/>
    <p:sldId id="282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8" r:id="rId20"/>
    <p:sldId id="269" r:id="rId21"/>
    <p:sldId id="270" r:id="rId22"/>
    <p:sldId id="271" r:id="rId23"/>
    <p:sldId id="272" r:id="rId24"/>
    <p:sldId id="275" r:id="rId25"/>
    <p:sldId id="274" r:id="rId26"/>
    <p:sldId id="273" r:id="rId27"/>
    <p:sldId id="27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5050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>
        <p:scale>
          <a:sx n="100" d="100"/>
          <a:sy n="100" d="100"/>
        </p:scale>
        <p:origin x="-72" y="1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AD61F7-BAAF-4FF0-BA51-559ABC2802C0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C00AE1-0806-4628-8F1A-9B1F3B97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212D03-2AF7-46D3-B638-931B93AC79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C0A22-9763-4D6B-9A7A-155279BABF23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38006-9783-48E9-BDE3-A91003A3D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7C677-0977-4DA4-BA0C-2783FA19ADE1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50447-108C-47DB-A90E-116C9AAC0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7D1A8-4A88-44DF-88C7-81B653CA5133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9064A-23D5-41DD-94F0-8A95ADEDE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7CDA7-E787-4AE4-81E1-BD1432BD719F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3CF2-900E-4C2F-A657-B0FE9B5DA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050AD-6980-4A20-A249-EF60164099DD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9FBA9-4BA0-48A8-811C-2164A8889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71EE2-6136-4444-9D11-2EF469A49F60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6F27D-559F-44C3-A85A-997F54E0F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69F67-A533-4FF2-93F8-323E33B3B76F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0DAE-3275-4742-A138-186237069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1332-A663-42BB-80FF-D2D0446D7951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F5818-98F2-4579-B230-0B66263D8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D05BF-2B91-4E0B-959C-BC8B43DF7AE9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D17BD-C41A-4F41-9B40-262F8CC15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DA3CD-86E0-4C8C-B49D-CAECDB482496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8492-D407-4CE2-9990-30B806E8D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4AB57-8FC9-42FA-BB0D-2325B4D8ABD5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ED025-9199-482C-AB5B-EA47B3097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630FFC-BA10-4730-8667-7D22C021F7A7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A1D69-E76A-46A7-8B03-E8F0ED41A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6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STRESS MANAGEMENT</a:t>
            </a:r>
            <a:endParaRPr lang="en-US" sz="5400" dirty="0"/>
          </a:p>
        </p:txBody>
      </p:sp>
      <p:pic>
        <p:nvPicPr>
          <p:cNvPr id="14338" name="Picture 4" descr="http://www.stress-help.co.uk/Head-in-h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743200"/>
            <a:ext cx="64008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endParaRPr lang="en-US" sz="2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own pressure to develop professionally.</a:t>
            </a:r>
          </a:p>
          <a:p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Frequent changes in the time table.</a:t>
            </a:r>
          </a:p>
          <a:p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Unending co-curricular activities .</a:t>
            </a:r>
          </a:p>
          <a:p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Lesser number of full time faculties available.</a:t>
            </a:r>
          </a:p>
          <a:p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Extra cordial relation with staff and heads of the practicing school.</a:t>
            </a:r>
          </a:p>
          <a:p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Society entrusts responsibility.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42672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Life causes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943600"/>
          </a:xfrm>
        </p:spPr>
        <p:txBody>
          <a:bodyPr/>
          <a:lstStyle/>
          <a:p>
            <a:r>
              <a:rPr lang="en-US" sz="2400" smtClean="0"/>
              <a:t>Death: of spouse, family, friend </a:t>
            </a:r>
          </a:p>
          <a:p>
            <a:r>
              <a:rPr lang="en-US" sz="2400" smtClean="0"/>
              <a:t>Health: injury, illness, pregnancy </a:t>
            </a:r>
          </a:p>
          <a:p>
            <a:r>
              <a:rPr lang="en-US" sz="2400" smtClean="0"/>
              <a:t>Crime: Sexual molestation, mugging, burglary, pick-pocketed </a:t>
            </a:r>
          </a:p>
          <a:p>
            <a:r>
              <a:rPr lang="en-US" sz="2400" smtClean="0"/>
              <a:t>Self-abuse: drug abuse, alcoholism, self-harm </a:t>
            </a:r>
          </a:p>
          <a:p>
            <a:r>
              <a:rPr lang="en-US" sz="2400" smtClean="0"/>
              <a:t>Family change: separation, divorce, new baby, marriage </a:t>
            </a:r>
          </a:p>
          <a:p>
            <a:r>
              <a:rPr lang="en-US" sz="2400" smtClean="0"/>
              <a:t>Sexual problems: getting partner, with partner </a:t>
            </a:r>
          </a:p>
          <a:p>
            <a:r>
              <a:rPr lang="en-US" sz="2400" smtClean="0"/>
              <a:t>Argument: with spouse, family, friends, co-workers, boss </a:t>
            </a:r>
          </a:p>
          <a:p>
            <a:r>
              <a:rPr lang="en-US" sz="2400" smtClean="0"/>
              <a:t>Physical changes: lack of sleep, new work hours </a:t>
            </a:r>
          </a:p>
          <a:p>
            <a:r>
              <a:rPr lang="en-US" sz="2400" smtClean="0"/>
              <a:t>New location: vacation, moving house </a:t>
            </a:r>
          </a:p>
          <a:p>
            <a:r>
              <a:rPr lang="en-US" sz="2400" smtClean="0"/>
              <a:t>Money: lack of it, owing it, investing it </a:t>
            </a:r>
          </a:p>
          <a:p>
            <a:r>
              <a:rPr lang="en-US" sz="2400" smtClean="0"/>
              <a:t>Environment change: in school, job, house, town, jail </a:t>
            </a:r>
          </a:p>
          <a:p>
            <a:r>
              <a:rPr lang="en-US" sz="2400" smtClean="0"/>
              <a:t>Responsibility increase: new dependent, new job 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04850"/>
            <a:ext cx="6477000" cy="8191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EFFECTS OF STRESS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			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/>
              <a:t>	</a:t>
            </a:r>
            <a:r>
              <a:rPr lang="en-US" b="1" dirty="0" smtClean="0"/>
              <a:t>		</a:t>
            </a:r>
            <a:r>
              <a:rPr lang="en-US" sz="13500" b="1" dirty="0" smtClean="0"/>
              <a:t>Cardiovascular </a:t>
            </a:r>
            <a:r>
              <a:rPr lang="en-US" sz="13500" b="1" dirty="0"/>
              <a:t>System </a:t>
            </a:r>
            <a:endParaRPr lang="en-US" sz="135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9600" dirty="0"/>
              <a:t>Impaired heart function; can cause angina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9600" dirty="0"/>
              <a:t>Constriction of the peripheral blood vessels, thereby raising blood </a:t>
            </a:r>
            <a:r>
              <a:rPr lang="en-US" sz="9600" dirty="0" smtClean="0"/>
              <a:t>pressure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7600" b="1" dirty="0"/>
              <a:t>	</a:t>
            </a:r>
            <a:r>
              <a:rPr lang="en-US" sz="17600" b="1" dirty="0" smtClean="0"/>
              <a:t>		</a:t>
            </a:r>
            <a:r>
              <a:rPr lang="en-US" sz="12800" b="1" dirty="0" smtClean="0"/>
              <a:t>Digestive </a:t>
            </a:r>
            <a:r>
              <a:rPr lang="en-US" sz="12800" b="1" dirty="0"/>
              <a:t>System </a:t>
            </a:r>
            <a:endParaRPr lang="en-US" sz="128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9600" dirty="0"/>
              <a:t>Stomach upsets, even ulcers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9600" dirty="0"/>
              <a:t>Diarrhea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9600" dirty="0"/>
              <a:t>Gastritis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9600" dirty="0"/>
              <a:t>Peptic ulcers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9600" dirty="0"/>
              <a:t>Irritable Bowel Syndrome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9600" dirty="0" smtClean="0"/>
              <a:t>Canker </a:t>
            </a:r>
            <a:r>
              <a:rPr lang="en-US" sz="9600" dirty="0"/>
              <a:t>sores in the </a:t>
            </a:r>
            <a:r>
              <a:rPr lang="en-US" sz="9600" dirty="0" smtClean="0"/>
              <a:t>mouth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-914400"/>
            <a:ext cx="8915400" cy="757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onstantia" pitchFamily="18" charset="0"/>
            </a:endParaRPr>
          </a:p>
          <a:p>
            <a:endParaRPr lang="en-US" b="1">
              <a:latin typeface="Constantia" pitchFamily="18" charset="0"/>
            </a:endParaRPr>
          </a:p>
          <a:p>
            <a:endParaRPr lang="en-US" b="1">
              <a:latin typeface="Constantia" pitchFamily="18" charset="0"/>
            </a:endParaRPr>
          </a:p>
          <a:p>
            <a:endParaRPr lang="en-US" b="1">
              <a:latin typeface="Constantia" pitchFamily="18" charset="0"/>
            </a:endParaRPr>
          </a:p>
          <a:p>
            <a:r>
              <a:rPr lang="en-US" b="1">
                <a:latin typeface="Constantia" pitchFamily="18" charset="0"/>
              </a:rPr>
              <a:t>			</a:t>
            </a:r>
            <a:r>
              <a:rPr lang="en-US" sz="3400" b="1">
                <a:latin typeface="Constantia" pitchFamily="18" charset="0"/>
              </a:rPr>
              <a:t>Respiratory System </a:t>
            </a:r>
            <a:endParaRPr lang="en-US" sz="3400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onstantia" pitchFamily="18" charset="0"/>
              </a:rPr>
              <a:t>  Asthma</a:t>
            </a:r>
          </a:p>
          <a:p>
            <a:endParaRPr lang="en-US">
              <a:latin typeface="Constantia" pitchFamily="18" charset="0"/>
            </a:endParaRPr>
          </a:p>
          <a:p>
            <a:r>
              <a:rPr lang="en-US" b="1">
                <a:latin typeface="Constantia" pitchFamily="18" charset="0"/>
              </a:rPr>
              <a:t>		</a:t>
            </a:r>
            <a:r>
              <a:rPr lang="en-US" sz="3400" b="1">
                <a:latin typeface="Constantia" pitchFamily="18" charset="0"/>
              </a:rPr>
              <a:t>Musculoskeletal System </a:t>
            </a:r>
          </a:p>
          <a:p>
            <a:endParaRPr lang="en-US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  </a:t>
            </a:r>
            <a:r>
              <a:rPr lang="en-US" sz="2400">
                <a:latin typeface="Constantia" pitchFamily="18" charset="0"/>
              </a:rPr>
              <a:t>Tension in skeletal muscles and joints, leading to backache and muscular aches and pains</a:t>
            </a:r>
          </a:p>
          <a:p>
            <a:endParaRPr lang="en-US">
              <a:latin typeface="Constantia" pitchFamily="18" charset="0"/>
            </a:endParaRPr>
          </a:p>
          <a:p>
            <a:r>
              <a:rPr lang="en-US" sz="3400" b="1">
                <a:latin typeface="Constantia" pitchFamily="18" charset="0"/>
              </a:rPr>
              <a:t>		Immune System </a:t>
            </a:r>
          </a:p>
          <a:p>
            <a:endParaRPr lang="en-US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  </a:t>
            </a:r>
            <a:r>
              <a:rPr lang="en-US" sz="2400">
                <a:latin typeface="Constantia" pitchFamily="18" charset="0"/>
              </a:rPr>
              <a:t>Weakened defenses, with lowered resistance to infections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onstantia" pitchFamily="18" charset="0"/>
              </a:rPr>
              <a:t>  Viral illnesses (often due to a depleted immune defense system)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onstantia" pitchFamily="18" charset="0"/>
              </a:rPr>
              <a:t>  Allergies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onstantia" pitchFamily="18" charset="0"/>
              </a:rPr>
              <a:t>  Malignant cell changes; cancer</a:t>
            </a:r>
          </a:p>
          <a:p>
            <a:endParaRPr lang="en-US">
              <a:latin typeface="Constantia" pitchFamily="18" charset="0"/>
            </a:endParaRPr>
          </a:p>
          <a:p>
            <a:r>
              <a:rPr lang="en-US" b="1">
                <a:latin typeface="Constantia" pitchFamily="18" charset="0"/>
              </a:rPr>
              <a:t>		</a:t>
            </a:r>
            <a:endParaRPr lang="en-US">
              <a:latin typeface="Constantia" pitchFamily="18" charset="0"/>
            </a:endParaRPr>
          </a:p>
          <a:p>
            <a:endParaRPr lang="en-US" b="1">
              <a:latin typeface="Constantia" pitchFamily="18" charset="0"/>
            </a:endParaRPr>
          </a:p>
          <a:p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28600" y="304800"/>
            <a:ext cx="85344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nstantia" pitchFamily="18" charset="0"/>
              </a:rPr>
              <a:t>			</a:t>
            </a:r>
            <a:r>
              <a:rPr lang="en-US" sz="3400" b="1">
                <a:latin typeface="Constantia" pitchFamily="18" charset="0"/>
              </a:rPr>
              <a:t>Endocrine System </a:t>
            </a:r>
          </a:p>
          <a:p>
            <a:endParaRPr lang="en-US" sz="1100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onstantia" pitchFamily="18" charset="0"/>
              </a:rPr>
              <a:t>  Menstrual disorders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onstantia" pitchFamily="18" charset="0"/>
              </a:rPr>
              <a:t>  Thyroid disorders (underactive, overactive, thyroiditis)</a:t>
            </a:r>
            <a:endParaRPr lang="en-US" sz="2400" b="1">
              <a:latin typeface="Constantia" pitchFamily="18" charset="0"/>
            </a:endParaRPr>
          </a:p>
          <a:p>
            <a:endParaRPr lang="en-US" sz="1100" b="1">
              <a:latin typeface="Constantia" pitchFamily="18" charset="0"/>
            </a:endParaRPr>
          </a:p>
          <a:p>
            <a:r>
              <a:rPr lang="en-US" sz="1100" b="1">
                <a:latin typeface="Constantia" pitchFamily="18" charset="0"/>
              </a:rPr>
              <a:t>			</a:t>
            </a:r>
            <a:r>
              <a:rPr lang="en-US" sz="3400" b="1">
                <a:latin typeface="Constantia" pitchFamily="18" charset="0"/>
              </a:rPr>
              <a:t>Central Nervous System </a:t>
            </a:r>
          </a:p>
          <a:p>
            <a:endParaRPr lang="en-US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onstantia" pitchFamily="18" charset="0"/>
              </a:rPr>
              <a:t>  Anxiety, depression, and fatigue</a:t>
            </a:r>
          </a:p>
          <a:p>
            <a:pPr>
              <a:buFont typeface="Arial" charset="0"/>
              <a:buChar char="•"/>
            </a:pPr>
            <a:endParaRPr lang="en-US" sz="2400">
              <a:latin typeface="Constantia" pitchFamily="18" charset="0"/>
            </a:endParaRPr>
          </a:p>
          <a:p>
            <a:r>
              <a:rPr lang="en-US" sz="2400" b="1">
                <a:latin typeface="Constantia" pitchFamily="18" charset="0"/>
              </a:rPr>
              <a:t>			</a:t>
            </a:r>
            <a:r>
              <a:rPr lang="en-US" sz="3400" b="1">
                <a:latin typeface="Constantia" pitchFamily="18" charset="0"/>
              </a:rPr>
              <a:t>Reproductive System </a:t>
            </a:r>
            <a:endParaRPr lang="en-US" sz="3400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b="1">
                <a:latin typeface="Constantia" pitchFamily="18" charset="0"/>
              </a:rPr>
              <a:t>  </a:t>
            </a:r>
            <a:r>
              <a:rPr lang="en-US" sz="2400">
                <a:latin typeface="Constantia" pitchFamily="18" charset="0"/>
              </a:rPr>
              <a:t>Infertility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onstantia" pitchFamily="18" charset="0"/>
              </a:rPr>
              <a:t>  Premature ejaculation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onstantia" pitchFamily="18" charset="0"/>
              </a:rPr>
              <a:t>  Impotence</a:t>
            </a:r>
          </a:p>
          <a:p>
            <a:endParaRPr lang="en-US">
              <a:latin typeface="Constantia" pitchFamily="18" charset="0"/>
            </a:endParaRPr>
          </a:p>
          <a:p>
            <a:endParaRPr lang="en-US">
              <a:latin typeface="Constantia" pitchFamily="18" charset="0"/>
            </a:endParaRPr>
          </a:p>
          <a:p>
            <a:r>
              <a:rPr lang="en-US" b="1">
                <a:latin typeface="Constantia" pitchFamily="18" charset="0"/>
              </a:rPr>
              <a:t>			</a:t>
            </a:r>
            <a:endParaRPr lang="en-US">
              <a:latin typeface="Constantia" pitchFamily="18" charset="0"/>
            </a:endParaRPr>
          </a:p>
          <a:p>
            <a:endParaRPr lang="en-US">
              <a:latin typeface="Constantia" pitchFamily="18" charset="0"/>
            </a:endParaRPr>
          </a:p>
          <a:p>
            <a:endParaRPr lang="en-US">
              <a:latin typeface="Constantia" pitchFamily="18" charset="0"/>
            </a:endParaRPr>
          </a:p>
          <a:p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STRESS MANAGEMENT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6450"/>
            <a:ext cx="4267200" cy="4049713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400" b="1" dirty="0" smtClean="0"/>
              <a:t>Avoid </a:t>
            </a:r>
            <a:r>
              <a:rPr lang="en-US" sz="3400" b="1" dirty="0"/>
              <a:t>unnecessary </a:t>
            </a:r>
            <a:r>
              <a:rPr lang="en-US" sz="3400" b="1" dirty="0" smtClean="0"/>
              <a:t>stress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Learn how to say “no</a:t>
            </a:r>
            <a:r>
              <a:rPr lang="en-US" sz="2400" dirty="0" smtClean="0"/>
              <a:t>”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Avoid people who stress you </a:t>
            </a:r>
            <a:r>
              <a:rPr lang="en-US" sz="2400" dirty="0" smtClean="0"/>
              <a:t>out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Take control of your environment </a:t>
            </a: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Avoid hot-button </a:t>
            </a:r>
            <a:r>
              <a:rPr lang="en-US" sz="2400" dirty="0" smtClean="0"/>
              <a:t>topics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Pare down your to-do list</a:t>
            </a:r>
          </a:p>
        </p:txBody>
      </p:sp>
      <p:pic>
        <p:nvPicPr>
          <p:cNvPr id="29699" name="Picture 3" descr="http://www.the-pundit.info/wp-content/uploads/2007/07/man-holding-business-c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828800"/>
            <a:ext cx="33337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313113" cy="1403350"/>
          </a:xfrm>
        </p:spPr>
        <p:txBody>
          <a:bodyPr/>
          <a:lstStyle/>
          <a:p>
            <a:r>
              <a:rPr lang="en-US" sz="3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ALTER THE SITUATION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04800" y="2209800"/>
            <a:ext cx="3429000" cy="3916363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Express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your feelings instead of bottling them up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Be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willing to compromise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Be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more assertive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Manage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your time better.</a:t>
            </a: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30723" name="Content Placeholder 4" descr="http://www.brainline.org/images/uploads/orig/2009/0058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38600" y="914400"/>
            <a:ext cx="40767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03350"/>
          </a:xfrm>
        </p:spPr>
        <p:txBody>
          <a:bodyPr/>
          <a:lstStyle/>
          <a:p>
            <a:r>
              <a:rPr lang="en-US" sz="3400" smtClean="0"/>
              <a:t>Adapt to the stressor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905000"/>
            <a:ext cx="3124200" cy="4221163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Reframe </a:t>
            </a:r>
            <a:r>
              <a:rPr lang="en-US" sz="2600" b="1" dirty="0"/>
              <a:t>problems</a:t>
            </a:r>
            <a:r>
              <a:rPr lang="en-US" sz="2600" b="1" dirty="0" smtClean="0"/>
              <a:t>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600" b="1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600" b="1" dirty="0"/>
              <a:t>Look at the big picture</a:t>
            </a:r>
            <a:r>
              <a:rPr lang="en-US" sz="2600" b="1" dirty="0" smtClean="0"/>
              <a:t>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600" b="1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600" b="1" dirty="0"/>
              <a:t>Don’t try to control the uncontrollable</a:t>
            </a:r>
            <a:r>
              <a:rPr lang="en-US" sz="2600" b="1" dirty="0" smtClean="0"/>
              <a:t>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600" b="1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600" b="1" dirty="0"/>
              <a:t>Look for the upside</a:t>
            </a:r>
            <a:r>
              <a:rPr lang="en-US" sz="2600" b="1" dirty="0" smtClean="0"/>
              <a:t>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600" b="1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600" b="1" dirty="0"/>
              <a:t>Learn to forgive</a:t>
            </a:r>
            <a:r>
              <a:rPr lang="en-US" sz="2600" b="1" dirty="0" smtClean="0"/>
              <a:t>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b="1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31747" name="Content Placeholder 4" descr="http://www.newthoughtgeneration.com/please-forgive-me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14800" y="962025"/>
            <a:ext cx="4038600" cy="4524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631950"/>
          </a:xfrm>
        </p:spPr>
        <p:txBody>
          <a:bodyPr/>
          <a:lstStyle/>
          <a:p>
            <a:r>
              <a:rPr lang="en-US" sz="3400" smtClean="0"/>
              <a:t>ADOPT A HEALTHY LIFE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2362200"/>
            <a:ext cx="3008313" cy="41148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b="1" dirty="0" smtClean="0"/>
              <a:t> Exercise </a:t>
            </a:r>
            <a:r>
              <a:rPr lang="en-US" sz="2400" b="1" dirty="0"/>
              <a:t>regularly</a:t>
            </a:r>
            <a:r>
              <a:rPr lang="en-US" sz="2400" b="1" dirty="0" smtClean="0"/>
              <a:t>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b="1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b="1" dirty="0" smtClean="0"/>
              <a:t> Eat </a:t>
            </a:r>
            <a:r>
              <a:rPr lang="en-US" sz="2400" b="1" dirty="0"/>
              <a:t>a healthy diet</a:t>
            </a:r>
            <a:r>
              <a:rPr lang="en-US" sz="2400" b="1" dirty="0" smtClean="0"/>
              <a:t>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b="1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b="1" dirty="0" smtClean="0"/>
              <a:t> Reduce </a:t>
            </a:r>
            <a:r>
              <a:rPr lang="en-US" sz="2400" b="1" dirty="0"/>
              <a:t>caffeine and sugar</a:t>
            </a:r>
            <a:r>
              <a:rPr lang="en-US" sz="2400" b="1" dirty="0" smtClean="0"/>
              <a:t>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b="1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b="1" dirty="0" smtClean="0"/>
              <a:t> Avoid </a:t>
            </a:r>
            <a:r>
              <a:rPr lang="en-US" sz="2400" b="1" dirty="0"/>
              <a:t>alcohol, cigarettes, and drugs</a:t>
            </a:r>
            <a:r>
              <a:rPr lang="en-US" sz="2400" b="1" dirty="0" smtClean="0"/>
              <a:t>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b="1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32771" name="Content Placeholder 4" descr="http://www.csb.gov.hk/english/oshcs/reference/images/cover_stress_mgt_2007_04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2044700"/>
            <a:ext cx="5111750" cy="3833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5867400" cy="666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GET SOUND SLEEP</a:t>
            </a:r>
            <a:endParaRPr lang="en-US" dirty="0"/>
          </a:p>
        </p:txBody>
      </p:sp>
      <p:pic>
        <p:nvPicPr>
          <p:cNvPr id="4" name="Content Placeholder 3" descr="http://www.ayushveda.com/womens-magazine/wp-content/uploads/2008/08/girlsleepin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600200"/>
            <a:ext cx="6553200" cy="3962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552575"/>
          </a:xfrm>
        </p:spPr>
        <p:txBody>
          <a:bodyPr/>
          <a:lstStyle/>
          <a:p>
            <a:r>
              <a:rPr lang="en-US" smtClean="0"/>
              <a:t>PRESENTED BY: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       DEEPIKA TYAGI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LECTURER IN TEACHING OF ECONOMICS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R.M.S.COLLEGE OF EDUCATION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r>
              <a:rPr lang="en-US" sz="3400" smtClean="0"/>
              <a:t>Positive thinking</a:t>
            </a:r>
          </a:p>
        </p:txBody>
      </p:sp>
      <p:sp>
        <p:nvSpPr>
          <p:cNvPr id="34818" name="Text Placeholder 3"/>
          <p:cNvSpPr>
            <a:spLocks noGrp="1"/>
          </p:cNvSpPr>
          <p:nvPr>
            <p:ph type="body" idx="2"/>
          </p:nvPr>
        </p:nvSpPr>
        <p:spPr>
          <a:xfrm>
            <a:off x="457200" y="1676400"/>
            <a:ext cx="3505200" cy="44497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400" smtClean="0"/>
              <a:t> Focus on your strengths</a:t>
            </a:r>
          </a:p>
          <a:p>
            <a:pPr>
              <a:buFont typeface="Arial" charset="0"/>
              <a:buChar char="•"/>
            </a:pPr>
            <a:endParaRPr lang="en-US" sz="2400" smtClean="0"/>
          </a:p>
          <a:p>
            <a:pPr>
              <a:buFont typeface="Arial" charset="0"/>
              <a:buChar char="•"/>
            </a:pPr>
            <a:r>
              <a:rPr lang="en-US" sz="2400" smtClean="0"/>
              <a:t> Learn from the stress you are under</a:t>
            </a:r>
          </a:p>
          <a:p>
            <a:pPr>
              <a:buFont typeface="Arial" charset="0"/>
              <a:buChar char="•"/>
            </a:pPr>
            <a:endParaRPr lang="en-US" sz="2400" smtClean="0"/>
          </a:p>
          <a:p>
            <a:pPr>
              <a:buFont typeface="Arial" charset="0"/>
              <a:buChar char="•"/>
            </a:pPr>
            <a:r>
              <a:rPr lang="en-US" sz="2400" smtClean="0"/>
              <a:t> Look for opportunities in the stressful situation</a:t>
            </a:r>
          </a:p>
          <a:p>
            <a:pPr>
              <a:buFont typeface="Arial" charset="0"/>
              <a:buChar char="•"/>
            </a:pPr>
            <a:endParaRPr lang="en-US" sz="2400" smtClean="0"/>
          </a:p>
          <a:p>
            <a:pPr>
              <a:buFont typeface="Arial" charset="0"/>
              <a:buChar char="•"/>
            </a:pPr>
            <a:r>
              <a:rPr lang="en-US" sz="2400" smtClean="0"/>
              <a:t> Seek out the positive – make a change</a:t>
            </a:r>
          </a:p>
          <a:p>
            <a:pPr>
              <a:buFont typeface="Arial" charset="0"/>
              <a:buChar char="•"/>
            </a:pPr>
            <a:endParaRPr lang="en-US" smtClean="0"/>
          </a:p>
          <a:p>
            <a:endParaRPr lang="en-US" smtClean="0"/>
          </a:p>
        </p:txBody>
      </p:sp>
      <p:pic>
        <p:nvPicPr>
          <p:cNvPr id="34819" name="Content Placeholder 4" descr="http://www.drcherie.com/Books/everyday_positive_thinking_large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91000" y="914400"/>
            <a:ext cx="4191000" cy="4427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r>
              <a:rPr lang="en-US" sz="3400" smtClean="0"/>
              <a:t>MUSIC THERAPY</a:t>
            </a:r>
          </a:p>
        </p:txBody>
      </p:sp>
      <p:sp>
        <p:nvSpPr>
          <p:cNvPr id="35842" name="Text Placeholder 3"/>
          <p:cNvSpPr>
            <a:spLocks noGrp="1"/>
          </p:cNvSpPr>
          <p:nvPr>
            <p:ph type="body" idx="2"/>
          </p:nvPr>
        </p:nvSpPr>
        <p:spPr>
          <a:xfrm>
            <a:off x="457200" y="1905000"/>
            <a:ext cx="3008313" cy="42211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400" smtClean="0"/>
              <a:t> Sound bath with relaxing music.</a:t>
            </a:r>
          </a:p>
          <a:p>
            <a:pPr>
              <a:buFont typeface="Arial" charset="0"/>
              <a:buChar char="•"/>
            </a:pPr>
            <a:endParaRPr lang="en-US" sz="2400" smtClean="0"/>
          </a:p>
          <a:p>
            <a:pPr>
              <a:buFont typeface="Arial" charset="0"/>
              <a:buChar char="•"/>
            </a:pPr>
            <a:r>
              <a:rPr lang="en-US" sz="2400" smtClean="0"/>
              <a:t> Take walks with your favorite music.</a:t>
            </a:r>
          </a:p>
          <a:p>
            <a:pPr>
              <a:buFont typeface="Arial" charset="0"/>
              <a:buChar char="•"/>
            </a:pPr>
            <a:endParaRPr lang="en-US" sz="2400" smtClean="0"/>
          </a:p>
          <a:p>
            <a:pPr>
              <a:buFont typeface="Arial" charset="0"/>
              <a:buChar char="•"/>
            </a:pPr>
            <a:r>
              <a:rPr lang="en-US" sz="2400" smtClean="0"/>
              <a:t> Listening to the sounds of nature.</a:t>
            </a:r>
          </a:p>
          <a:p>
            <a:endParaRPr lang="en-US" smtClean="0"/>
          </a:p>
        </p:txBody>
      </p:sp>
      <p:pic>
        <p:nvPicPr>
          <p:cNvPr id="5" name="Content Placeholder 4" descr="http://www.thecareercounsel.co.uk/images/stress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1275" y="914400"/>
            <a:ext cx="4559300" cy="380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1752600" y="704850"/>
            <a:ext cx="5791200" cy="1143000"/>
          </a:xfrm>
        </p:spPr>
        <p:txBody>
          <a:bodyPr/>
          <a:lstStyle/>
          <a:p>
            <a:r>
              <a:rPr lang="en-US" sz="5400" smtClean="0"/>
              <a:t>HUMOR THERAPY</a:t>
            </a:r>
          </a:p>
        </p:txBody>
      </p:sp>
      <p:pic>
        <p:nvPicPr>
          <p:cNvPr id="4" name="Content Placeholder 3" descr="http://media.rd.com/rd/images/rdc/books/stealth-health/sense-of-humor-af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046288"/>
            <a:ext cx="6248400" cy="41656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04850"/>
            <a:ext cx="5486400" cy="7429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NATURE WALKS</a:t>
            </a:r>
            <a:endParaRPr lang="en-US" dirty="0"/>
          </a:p>
        </p:txBody>
      </p:sp>
      <p:pic>
        <p:nvPicPr>
          <p:cNvPr id="37890" name="Content Placeholder 3" descr="http://www.angermanagementcentre.ca/images/Stress-Management-Ontario-b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600200"/>
            <a:ext cx="71628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705600" cy="1143000"/>
          </a:xfrm>
        </p:spPr>
        <p:txBody>
          <a:bodyPr/>
          <a:lstStyle/>
          <a:p>
            <a:r>
              <a:rPr lang="en-US" smtClean="0"/>
              <a:t>YOGA AND MEDITATION</a:t>
            </a:r>
          </a:p>
        </p:txBody>
      </p:sp>
      <p:pic>
        <p:nvPicPr>
          <p:cNvPr id="38914" name="Content Placeholder 3" descr="http://www.freeprintablebehaviorcharts.com/images/yog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600200"/>
            <a:ext cx="61722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752600" y="704850"/>
            <a:ext cx="5486400" cy="819150"/>
          </a:xfrm>
        </p:spPr>
        <p:txBody>
          <a:bodyPr/>
          <a:lstStyle/>
          <a:p>
            <a:r>
              <a:rPr lang="en-US" smtClean="0"/>
              <a:t>SPIRITUALISM</a:t>
            </a:r>
          </a:p>
        </p:txBody>
      </p:sp>
      <p:pic>
        <p:nvPicPr>
          <p:cNvPr id="39938" name="Content Placeholder 9" descr="http://samuelatgilgal.files.wordpress.com/2008/05/prayer_hom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600200"/>
            <a:ext cx="69342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752600" y="704850"/>
            <a:ext cx="5257800" cy="1143000"/>
          </a:xfrm>
        </p:spPr>
        <p:txBody>
          <a:bodyPr/>
          <a:lstStyle/>
          <a:p>
            <a:r>
              <a:rPr lang="en-US" smtClean="0"/>
              <a:t>COUNSELING</a:t>
            </a:r>
          </a:p>
        </p:txBody>
      </p:sp>
      <p:pic>
        <p:nvPicPr>
          <p:cNvPr id="40962" name="Content Placeholder 3" descr="http://stresstreatmentblog.com/wp-content/uploads/2009/04/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3600" y="2224088"/>
            <a:ext cx="74168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04850"/>
            <a:ext cx="6324600" cy="571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THANKS &amp; ALL THE BEST</a:t>
            </a:r>
            <a:endParaRPr lang="en-US" dirty="0"/>
          </a:p>
        </p:txBody>
      </p:sp>
      <p:pic>
        <p:nvPicPr>
          <p:cNvPr id="4" name="Content Placeholder 3" descr="http://www.managementtrainingcourses.com.au/sitebuildercontent/sitebuilderpictures/business/confidenc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447800"/>
            <a:ext cx="6172200" cy="46783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http://mycleanart.com/images/str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7010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http://www.gbw247.info/grahamwilson/stresscur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r>
              <a:rPr lang="en-US" sz="5400" smtClean="0">
                <a:solidFill>
                  <a:srgbClr val="FF66CC"/>
                </a:solidFill>
                <a:latin typeface="Verdana" pitchFamily="34" charset="0"/>
              </a:rPr>
              <a:t>STAGES OF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10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700" b="1" smtClean="0"/>
              <a:t>	                                 	</a:t>
            </a:r>
            <a:r>
              <a:rPr lang="en-US" sz="4400" b="1" smtClean="0"/>
              <a:t>Stress Arousal Stage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700" smtClean="0"/>
          </a:p>
          <a:p>
            <a:pPr>
              <a:lnSpc>
                <a:spcPct val="80000"/>
              </a:lnSpc>
            </a:pPr>
            <a:r>
              <a:rPr lang="en-US" sz="2400" smtClean="0">
                <a:latin typeface="Verdana" pitchFamily="34" charset="0"/>
              </a:rPr>
              <a:t>Persistent irritability and anxiety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latin typeface="Verdana" pitchFamily="34" charset="0"/>
              </a:rPr>
              <a:t>Bruxism and/or Insomnia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latin typeface="Verdana" pitchFamily="34" charset="0"/>
              </a:rPr>
              <a:t>Occasional forgetfulness and/or inability to concentrate</a:t>
            </a:r>
          </a:p>
          <a:p>
            <a:pPr>
              <a:lnSpc>
                <a:spcPct val="80000"/>
              </a:lnSpc>
            </a:pPr>
            <a:endParaRPr lang="en-US" sz="7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700" b="1" smtClean="0"/>
              <a:t>			</a:t>
            </a:r>
            <a:r>
              <a:rPr lang="en-US" sz="3400" b="1" smtClean="0">
                <a:latin typeface="Verdana" pitchFamily="34" charset="0"/>
              </a:rPr>
              <a:t>Stress Resistance Stage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1600" smtClean="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smtClean="0">
                <a:latin typeface="Verdana" pitchFamily="34" charset="0"/>
              </a:rPr>
              <a:t>Absenteeism or tardiness for work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latin typeface="Verdana" pitchFamily="34" charset="0"/>
              </a:rPr>
              <a:t>Tired and fatigued for no reason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latin typeface="Verdana" pitchFamily="34" charset="0"/>
              </a:rPr>
              <a:t>Indecision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latin typeface="Verdana" pitchFamily="34" charset="0"/>
              </a:rPr>
              <a:t>Social withdrawal 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latin typeface="Verdana" pitchFamily="34" charset="0"/>
              </a:rPr>
              <a:t>Resentful, indifferent, defiant Increased use of coffee, alcohol, tobacco, etc.</a:t>
            </a:r>
          </a:p>
          <a:p>
            <a:pPr>
              <a:lnSpc>
                <a:spcPct val="80000"/>
              </a:lnSpc>
            </a:pPr>
            <a:endParaRPr lang="en-US" sz="1200" smtClean="0">
              <a:latin typeface="Verdana" pitchFamily="34" charset="0"/>
            </a:endParaRPr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b="1" smtClean="0"/>
              <a:t>	</a:t>
            </a:r>
          </a:p>
          <a:p>
            <a:pPr>
              <a:buFont typeface="Wingdings 2" pitchFamily="18" charset="2"/>
              <a:buNone/>
            </a:pPr>
            <a:r>
              <a:rPr lang="en-US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4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Severe Exhaustion Stage</a:t>
            </a:r>
          </a:p>
          <a:p>
            <a:pPr>
              <a:buFont typeface="Wingdings 2" pitchFamily="18" charset="2"/>
              <a:buNone/>
            </a:pPr>
            <a:endParaRPr lang="en-US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Chronic mental and physical fatigue</a:t>
            </a:r>
          </a:p>
          <a:p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Chronic stress related illnesses (headache, stomach ache, bowel problems, etc.)</a:t>
            </a:r>
          </a:p>
          <a:p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Isolation, withdrawal, self-destructive thoughts</a:t>
            </a:r>
          </a:p>
          <a:p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Chronic sadness or depression</a:t>
            </a:r>
          </a:p>
          <a:p>
            <a:endParaRPr lang="en-US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73162"/>
          </a:xfrm>
        </p:spPr>
        <p:txBody>
          <a:bodyPr/>
          <a:lstStyle/>
          <a:p>
            <a:r>
              <a:rPr lang="en-US" sz="4800" smtClean="0">
                <a:solidFill>
                  <a:srgbClr val="FF5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MAJOR MYTH OF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	                      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		</a:t>
            </a:r>
            <a:endParaRPr lang="en-US" sz="5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Stress is inevitable--there's little we can do to prevent or eliminate it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Stress </a:t>
            </a: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is something we can cope with or deal with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directly.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Some degree of stress is good or healthy for us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The best way to deal with stress is to manage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Our mind plays a role in much of the stress we experience.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				</a:t>
            </a:r>
            <a:endParaRPr lang="en-US" sz="8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6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5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4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838200" y="704850"/>
            <a:ext cx="7010400" cy="895350"/>
          </a:xfrm>
        </p:spPr>
        <p:txBody>
          <a:bodyPr/>
          <a:lstStyle/>
          <a:p>
            <a:r>
              <a:rPr lang="en-US" sz="5400" smtClean="0"/>
              <a:t>CAUSES OF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 			</a:t>
            </a:r>
            <a:r>
              <a:rPr lang="en-US" sz="5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Stress at work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Too </a:t>
            </a:r>
            <a:r>
              <a:rPr lang="en-US" sz="3400" dirty="0">
                <a:latin typeface="Verdana" pitchFamily="34" charset="0"/>
                <a:ea typeface="Verdana" pitchFamily="34" charset="0"/>
                <a:cs typeface="Verdana" pitchFamily="34" charset="0"/>
              </a:rPr>
              <a:t>much </a:t>
            </a:r>
            <a:r>
              <a:rPr lang="en-US" sz="3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400" dirty="0">
                <a:latin typeface="Verdana" pitchFamily="34" charset="0"/>
                <a:ea typeface="Verdana" pitchFamily="34" charset="0"/>
                <a:cs typeface="Verdana" pitchFamily="34" charset="0"/>
              </a:rPr>
              <a:t>Time pressures and </a:t>
            </a:r>
            <a:r>
              <a:rPr lang="en-US" sz="3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deadlines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400" dirty="0">
                <a:latin typeface="Verdana" pitchFamily="34" charset="0"/>
                <a:ea typeface="Verdana" pitchFamily="34" charset="0"/>
                <a:cs typeface="Verdana" pitchFamily="34" charset="0"/>
              </a:rPr>
              <a:t>Apparent lack of </a:t>
            </a:r>
            <a:r>
              <a:rPr lang="en-US" sz="3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support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400" dirty="0">
                <a:latin typeface="Verdana" pitchFamily="34" charset="0"/>
                <a:ea typeface="Verdana" pitchFamily="34" charset="0"/>
                <a:cs typeface="Verdana" pitchFamily="34" charset="0"/>
              </a:rPr>
              <a:t>Unclear </a:t>
            </a:r>
            <a:r>
              <a:rPr lang="en-US" sz="3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expectations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Responsibilities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Disruptions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demands of the job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Their relationships with colleagues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far the company consults staff over workplace changes.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MAJOR STRESSORS FOR TEACHERS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latin typeface="Verdana" pitchFamily="34" charset="0"/>
              </a:rPr>
              <a:t>Norms and standard set by NCTE.</a:t>
            </a:r>
          </a:p>
          <a:p>
            <a:r>
              <a:rPr lang="en-US" sz="2400" smtClean="0">
                <a:latin typeface="Verdana" pitchFamily="34" charset="0"/>
              </a:rPr>
              <a:t>Rules and regulations set by the concerned University.</a:t>
            </a:r>
          </a:p>
          <a:p>
            <a:r>
              <a:rPr lang="en-US" sz="2400" smtClean="0">
                <a:latin typeface="Verdana" pitchFamily="34" charset="0"/>
              </a:rPr>
              <a:t>Various conditions set by State Level Agency.</a:t>
            </a:r>
          </a:p>
          <a:p>
            <a:r>
              <a:rPr lang="en-US" sz="2400" smtClean="0">
                <a:latin typeface="Verdana" pitchFamily="34" charset="0"/>
              </a:rPr>
              <a:t>Expectations of NCERT from the institutions to go hand in hand with the changing times. </a:t>
            </a:r>
          </a:p>
          <a:p>
            <a:r>
              <a:rPr lang="en-US" sz="2400" smtClean="0">
                <a:latin typeface="Verdana" pitchFamily="34" charset="0"/>
              </a:rPr>
              <a:t>Competitive attitude of the institution for the attainment of higher grade from NAAC.</a:t>
            </a:r>
          </a:p>
          <a:p>
            <a:r>
              <a:rPr lang="en-US" sz="2400" smtClean="0">
                <a:latin typeface="Verdana" pitchFamily="34" charset="0"/>
              </a:rPr>
              <a:t>Management’s expectations for optimum utilization of minimum resources. </a:t>
            </a:r>
          </a:p>
          <a:p>
            <a:pPr>
              <a:buFont typeface="Wingdings 2" pitchFamily="18" charset="2"/>
              <a:buNone/>
            </a:pPr>
            <a:endParaRPr lang="en-US" sz="24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337</TotalTime>
  <Words>620</Words>
  <Application>Microsoft Office PowerPoint</Application>
  <PresentationFormat>On-screen Show (4:3)</PresentationFormat>
  <Paragraphs>196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Constantia</vt:lpstr>
      <vt:lpstr>Arial</vt:lpstr>
      <vt:lpstr>Calibri</vt:lpstr>
      <vt:lpstr>Wingdings 2</vt:lpstr>
      <vt:lpstr>Verdana</vt:lpstr>
      <vt:lpstr>Flow</vt:lpstr>
      <vt:lpstr>Flow</vt:lpstr>
      <vt:lpstr>Slide 1</vt:lpstr>
      <vt:lpstr>PRESENTED BY:</vt:lpstr>
      <vt:lpstr>Slide 3</vt:lpstr>
      <vt:lpstr>Slide 4</vt:lpstr>
      <vt:lpstr>STAGES OF STRESS</vt:lpstr>
      <vt:lpstr>Slide 6</vt:lpstr>
      <vt:lpstr>MAJOR MYTH OF STRESS</vt:lpstr>
      <vt:lpstr>CAUSES OF STRESS</vt:lpstr>
      <vt:lpstr> MAJOR STRESSORS FOR TEACHERS</vt:lpstr>
      <vt:lpstr>Slide 10</vt:lpstr>
      <vt:lpstr>Life causes</vt:lpstr>
      <vt:lpstr>EFFECTS OF STRESS</vt:lpstr>
      <vt:lpstr>Slide 13</vt:lpstr>
      <vt:lpstr>Slide 14</vt:lpstr>
      <vt:lpstr>STRESS MANAGEMENT STRATEGIES</vt:lpstr>
      <vt:lpstr>ALTER THE SITUATION</vt:lpstr>
      <vt:lpstr>Adapt to the stressor</vt:lpstr>
      <vt:lpstr>ADOPT A HEALTHY LIFE STYLE</vt:lpstr>
      <vt:lpstr>GET SOUND SLEEP</vt:lpstr>
      <vt:lpstr>Positive thinking</vt:lpstr>
      <vt:lpstr>MUSIC THERAPY</vt:lpstr>
      <vt:lpstr>HUMOR THERAPY</vt:lpstr>
      <vt:lpstr>NATURE WALKS</vt:lpstr>
      <vt:lpstr>YOGA AND MEDITATION</vt:lpstr>
      <vt:lpstr>SPIRITUALISM</vt:lpstr>
      <vt:lpstr>COUNSELING</vt:lpstr>
      <vt:lpstr>THANKS &amp; ALL THE BEST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MANAGEMENT</dc:title>
  <dc:creator>vivek</dc:creator>
  <cp:lastModifiedBy>User</cp:lastModifiedBy>
  <cp:revision>182</cp:revision>
  <dcterms:created xsi:type="dcterms:W3CDTF">2009-06-21T16:22:58Z</dcterms:created>
  <dcterms:modified xsi:type="dcterms:W3CDTF">2009-07-01T18:06:46Z</dcterms:modified>
</cp:coreProperties>
</file>